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66" r:id="rId5"/>
    <p:sldId id="268" r:id="rId6"/>
    <p:sldId id="270" r:id="rId7"/>
    <p:sldId id="272" r:id="rId8"/>
    <p:sldId id="277" r:id="rId9"/>
    <p:sldId id="278" r:id="rId10"/>
    <p:sldId id="279" r:id="rId11"/>
    <p:sldId id="273" r:id="rId12"/>
    <p:sldId id="274" r:id="rId13"/>
    <p:sldId id="269" r:id="rId14"/>
    <p:sldId id="275" r:id="rId15"/>
    <p:sldId id="276" r:id="rId16"/>
  </p:sldIdLst>
  <p:sldSz cx="9144000" cy="6858000" type="screen4x3"/>
  <p:notesSz cx="6858000"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k Nowotarski" initials="MN"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658" y="-18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Owner\Documents\mark2\data%20analysis\AIA\social%20network%20patent%20applications%202011010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3600" dirty="0" smtClean="0"/>
              <a:t>How Important</a:t>
            </a:r>
            <a:r>
              <a:rPr lang="en-US" sz="3600" baseline="0" dirty="0" smtClean="0"/>
              <a:t> Is This?</a:t>
            </a:r>
          </a:p>
          <a:p>
            <a:pPr>
              <a:defRPr/>
            </a:pPr>
            <a:r>
              <a:rPr lang="en-US" sz="2400" baseline="0" dirty="0" smtClean="0"/>
              <a:t>Percent of </a:t>
            </a:r>
            <a:r>
              <a:rPr lang="en-US" sz="2400" baseline="0" dirty="0" smtClean="0"/>
              <a:t>applications eligible </a:t>
            </a:r>
            <a:r>
              <a:rPr lang="en-US" sz="2400" baseline="0" dirty="0" smtClean="0"/>
              <a:t>for 102(b) </a:t>
            </a:r>
            <a:r>
              <a:rPr lang="en-US" sz="2400" baseline="0" dirty="0" smtClean="0"/>
              <a:t>exceptions</a:t>
            </a:r>
            <a:endParaRPr lang="en-US" sz="2400" dirty="0"/>
          </a:p>
        </c:rich>
      </c:tx>
      <c:layout>
        <c:manualLayout>
          <c:xMode val="edge"/>
          <c:yMode val="edge"/>
          <c:x val="0.16513626020388397"/>
          <c:y val="3.2231460558277504E-2"/>
        </c:manualLayout>
      </c:layout>
      <c:overlay val="1"/>
      <c:spPr>
        <a:solidFill>
          <a:schemeClr val="bg1"/>
        </a:solidFill>
      </c:spPr>
    </c:title>
    <c:autoTitleDeleted val="0"/>
    <c:plotArea>
      <c:layout>
        <c:manualLayout>
          <c:layoutTarget val="inner"/>
          <c:xMode val="edge"/>
          <c:yMode val="edge"/>
          <c:x val="0.11968999797344572"/>
          <c:y val="0.17267571866245582"/>
          <c:w val="0.85605039330261146"/>
          <c:h val="0.69358230137622856"/>
        </c:manualLayout>
      </c:layout>
      <c:barChart>
        <c:barDir val="col"/>
        <c:grouping val="clustered"/>
        <c:varyColors val="0"/>
        <c:ser>
          <c:idx val="0"/>
          <c:order val="0"/>
          <c:invertIfNegative val="0"/>
          <c:cat>
            <c:strRef>
              <c:f>'summary of arts and ages'!$A$2:$A$6</c:f>
              <c:strCache>
                <c:ptCount val="5"/>
                <c:pt idx="0">
                  <c:v>Wooden Boxes</c:v>
                </c:pt>
                <c:pt idx="1">
                  <c:v>Vaccuum Tubes</c:v>
                </c:pt>
                <c:pt idx="2">
                  <c:v>Mobile Phones</c:v>
                </c:pt>
                <c:pt idx="3">
                  <c:v>Social Networks</c:v>
                </c:pt>
                <c:pt idx="4">
                  <c:v>Software Databases</c:v>
                </c:pt>
              </c:strCache>
            </c:strRef>
          </c:cat>
          <c:val>
            <c:numRef>
              <c:f>'summary of arts and ages'!$H$2:$H$6</c:f>
              <c:numCache>
                <c:formatCode>0%</c:formatCode>
                <c:ptCount val="5"/>
                <c:pt idx="0">
                  <c:v>0</c:v>
                </c:pt>
                <c:pt idx="1">
                  <c:v>0.05</c:v>
                </c:pt>
                <c:pt idx="2">
                  <c:v>0.15</c:v>
                </c:pt>
                <c:pt idx="3">
                  <c:v>0.22</c:v>
                </c:pt>
                <c:pt idx="4">
                  <c:v>0.45</c:v>
                </c:pt>
              </c:numCache>
            </c:numRef>
          </c:val>
        </c:ser>
        <c:dLbls>
          <c:showLegendKey val="0"/>
          <c:showVal val="0"/>
          <c:showCatName val="0"/>
          <c:showSerName val="0"/>
          <c:showPercent val="0"/>
          <c:showBubbleSize val="0"/>
        </c:dLbls>
        <c:gapWidth val="40"/>
        <c:axId val="74762496"/>
        <c:axId val="75315840"/>
      </c:barChart>
      <c:catAx>
        <c:axId val="74762496"/>
        <c:scaling>
          <c:orientation val="minMax"/>
        </c:scaling>
        <c:delete val="0"/>
        <c:axPos val="b"/>
        <c:majorTickMark val="out"/>
        <c:minorTickMark val="none"/>
        <c:tickLblPos val="nextTo"/>
        <c:crossAx val="75315840"/>
        <c:crosses val="autoZero"/>
        <c:auto val="1"/>
        <c:lblAlgn val="ctr"/>
        <c:lblOffset val="100"/>
        <c:noMultiLvlLbl val="0"/>
      </c:catAx>
      <c:valAx>
        <c:axId val="75315840"/>
        <c:scaling>
          <c:orientation val="minMax"/>
          <c:max val="0.5"/>
        </c:scaling>
        <c:delete val="0"/>
        <c:axPos val="l"/>
        <c:majorGridlines>
          <c:spPr>
            <a:ln>
              <a:solidFill>
                <a:schemeClr val="bg1">
                  <a:lumMod val="85000"/>
                </a:schemeClr>
              </a:solidFill>
            </a:ln>
          </c:spPr>
        </c:majorGridlines>
        <c:numFmt formatCode="0%" sourceLinked="0"/>
        <c:majorTickMark val="out"/>
        <c:minorTickMark val="none"/>
        <c:tickLblPos val="nextTo"/>
        <c:crossAx val="74762496"/>
        <c:crosses val="autoZero"/>
        <c:crossBetween val="between"/>
        <c:majorUnit val="0.1"/>
      </c:valAx>
    </c:plotArea>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A99786-3B9C-41EF-937D-40AE87EFA380}" type="datetimeFigureOut">
              <a:rPr lang="en-US" smtClean="0"/>
              <a:t>9/29/2011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D36113-8E83-404A-8501-6AF8A51D31DA}" type="slidenum">
              <a:rPr lang="en-US" smtClean="0"/>
              <a:t>‹#›</a:t>
            </a:fld>
            <a:endParaRPr lang="en-US"/>
          </a:p>
        </p:txBody>
      </p:sp>
    </p:spTree>
    <p:extLst>
      <p:ext uri="{BB962C8B-B14F-4D97-AF65-F5344CB8AC3E}">
        <p14:creationId xmlns:p14="http://schemas.microsoft.com/office/powerpoint/2010/main" val="3508318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A99786-3B9C-41EF-937D-40AE87EFA380}" type="datetimeFigureOut">
              <a:rPr lang="en-US" smtClean="0"/>
              <a:t>9/29/2011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D36113-8E83-404A-8501-6AF8A51D31DA}" type="slidenum">
              <a:rPr lang="en-US" smtClean="0"/>
              <a:t>‹#›</a:t>
            </a:fld>
            <a:endParaRPr lang="en-US"/>
          </a:p>
        </p:txBody>
      </p:sp>
    </p:spTree>
    <p:extLst>
      <p:ext uri="{BB962C8B-B14F-4D97-AF65-F5344CB8AC3E}">
        <p14:creationId xmlns:p14="http://schemas.microsoft.com/office/powerpoint/2010/main" val="3733379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A99786-3B9C-41EF-937D-40AE87EFA380}" type="datetimeFigureOut">
              <a:rPr lang="en-US" smtClean="0"/>
              <a:t>9/29/2011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D36113-8E83-404A-8501-6AF8A51D31DA}" type="slidenum">
              <a:rPr lang="en-US" smtClean="0"/>
              <a:t>‹#›</a:t>
            </a:fld>
            <a:endParaRPr lang="en-US"/>
          </a:p>
        </p:txBody>
      </p:sp>
    </p:spTree>
    <p:extLst>
      <p:ext uri="{BB962C8B-B14F-4D97-AF65-F5344CB8AC3E}">
        <p14:creationId xmlns:p14="http://schemas.microsoft.com/office/powerpoint/2010/main" val="45796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A99786-3B9C-41EF-937D-40AE87EFA380}" type="datetimeFigureOut">
              <a:rPr lang="en-US" smtClean="0"/>
              <a:t>9/29/2011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D36113-8E83-404A-8501-6AF8A51D31DA}" type="slidenum">
              <a:rPr lang="en-US" smtClean="0"/>
              <a:t>‹#›</a:t>
            </a:fld>
            <a:endParaRPr lang="en-US"/>
          </a:p>
        </p:txBody>
      </p:sp>
    </p:spTree>
    <p:extLst>
      <p:ext uri="{BB962C8B-B14F-4D97-AF65-F5344CB8AC3E}">
        <p14:creationId xmlns:p14="http://schemas.microsoft.com/office/powerpoint/2010/main" val="16062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A99786-3B9C-41EF-937D-40AE87EFA380}" type="datetimeFigureOut">
              <a:rPr lang="en-US" smtClean="0"/>
              <a:t>9/29/2011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D36113-8E83-404A-8501-6AF8A51D31DA}" type="slidenum">
              <a:rPr lang="en-US" smtClean="0"/>
              <a:t>‹#›</a:t>
            </a:fld>
            <a:endParaRPr lang="en-US"/>
          </a:p>
        </p:txBody>
      </p:sp>
    </p:spTree>
    <p:extLst>
      <p:ext uri="{BB962C8B-B14F-4D97-AF65-F5344CB8AC3E}">
        <p14:creationId xmlns:p14="http://schemas.microsoft.com/office/powerpoint/2010/main" val="326462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A99786-3B9C-41EF-937D-40AE87EFA380}" type="datetimeFigureOut">
              <a:rPr lang="en-US" smtClean="0"/>
              <a:t>9/29/2011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D36113-8E83-404A-8501-6AF8A51D31DA}" type="slidenum">
              <a:rPr lang="en-US" smtClean="0"/>
              <a:t>‹#›</a:t>
            </a:fld>
            <a:endParaRPr lang="en-US"/>
          </a:p>
        </p:txBody>
      </p:sp>
    </p:spTree>
    <p:extLst>
      <p:ext uri="{BB962C8B-B14F-4D97-AF65-F5344CB8AC3E}">
        <p14:creationId xmlns:p14="http://schemas.microsoft.com/office/powerpoint/2010/main" val="2762047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A99786-3B9C-41EF-937D-40AE87EFA380}" type="datetimeFigureOut">
              <a:rPr lang="en-US" smtClean="0"/>
              <a:t>9/29/2011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D36113-8E83-404A-8501-6AF8A51D31DA}" type="slidenum">
              <a:rPr lang="en-US" smtClean="0"/>
              <a:t>‹#›</a:t>
            </a:fld>
            <a:endParaRPr lang="en-US"/>
          </a:p>
        </p:txBody>
      </p:sp>
    </p:spTree>
    <p:extLst>
      <p:ext uri="{BB962C8B-B14F-4D97-AF65-F5344CB8AC3E}">
        <p14:creationId xmlns:p14="http://schemas.microsoft.com/office/powerpoint/2010/main" val="2324785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A99786-3B9C-41EF-937D-40AE87EFA380}" type="datetimeFigureOut">
              <a:rPr lang="en-US" smtClean="0"/>
              <a:t>9/29/2011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D36113-8E83-404A-8501-6AF8A51D31DA}" type="slidenum">
              <a:rPr lang="en-US" smtClean="0"/>
              <a:t>‹#›</a:t>
            </a:fld>
            <a:endParaRPr lang="en-US"/>
          </a:p>
        </p:txBody>
      </p:sp>
    </p:spTree>
    <p:extLst>
      <p:ext uri="{BB962C8B-B14F-4D97-AF65-F5344CB8AC3E}">
        <p14:creationId xmlns:p14="http://schemas.microsoft.com/office/powerpoint/2010/main" val="3002181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A99786-3B9C-41EF-937D-40AE87EFA380}" type="datetimeFigureOut">
              <a:rPr lang="en-US" smtClean="0"/>
              <a:t>9/29/2011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D36113-8E83-404A-8501-6AF8A51D31DA}" type="slidenum">
              <a:rPr lang="en-US" smtClean="0"/>
              <a:t>‹#›</a:t>
            </a:fld>
            <a:endParaRPr lang="en-US"/>
          </a:p>
        </p:txBody>
      </p:sp>
    </p:spTree>
    <p:extLst>
      <p:ext uri="{BB962C8B-B14F-4D97-AF65-F5344CB8AC3E}">
        <p14:creationId xmlns:p14="http://schemas.microsoft.com/office/powerpoint/2010/main" val="3323127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A99786-3B9C-41EF-937D-40AE87EFA380}" type="datetimeFigureOut">
              <a:rPr lang="en-US" smtClean="0"/>
              <a:t>9/29/2011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D36113-8E83-404A-8501-6AF8A51D31DA}" type="slidenum">
              <a:rPr lang="en-US" smtClean="0"/>
              <a:t>‹#›</a:t>
            </a:fld>
            <a:endParaRPr lang="en-US"/>
          </a:p>
        </p:txBody>
      </p:sp>
    </p:spTree>
    <p:extLst>
      <p:ext uri="{BB962C8B-B14F-4D97-AF65-F5344CB8AC3E}">
        <p14:creationId xmlns:p14="http://schemas.microsoft.com/office/powerpoint/2010/main" val="1745729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A99786-3B9C-41EF-937D-40AE87EFA380}" type="datetimeFigureOut">
              <a:rPr lang="en-US" smtClean="0"/>
              <a:t>9/29/2011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D36113-8E83-404A-8501-6AF8A51D31DA}" type="slidenum">
              <a:rPr lang="en-US" smtClean="0"/>
              <a:t>‹#›</a:t>
            </a:fld>
            <a:endParaRPr lang="en-US"/>
          </a:p>
        </p:txBody>
      </p:sp>
    </p:spTree>
    <p:extLst>
      <p:ext uri="{BB962C8B-B14F-4D97-AF65-F5344CB8AC3E}">
        <p14:creationId xmlns:p14="http://schemas.microsoft.com/office/powerpoint/2010/main" val="1181983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A99786-3B9C-41EF-937D-40AE87EFA380}" type="datetimeFigureOut">
              <a:rPr lang="en-US" smtClean="0"/>
              <a:t>9/29/2011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D36113-8E83-404A-8501-6AF8A51D31DA}" type="slidenum">
              <a:rPr lang="en-US" smtClean="0"/>
              <a:t>‹#›</a:t>
            </a:fld>
            <a:endParaRPr lang="en-US"/>
          </a:p>
        </p:txBody>
      </p:sp>
    </p:spTree>
    <p:extLst>
      <p:ext uri="{BB962C8B-B14F-4D97-AF65-F5344CB8AC3E}">
        <p14:creationId xmlns:p14="http://schemas.microsoft.com/office/powerpoint/2010/main" val="2270763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mark.nowotarski@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1055" y="483235"/>
            <a:ext cx="7772400" cy="1470025"/>
          </a:xfrm>
        </p:spPr>
        <p:txBody>
          <a:bodyPr>
            <a:normAutofit fontScale="90000"/>
          </a:bodyPr>
          <a:lstStyle/>
          <a:p>
            <a:r>
              <a:rPr lang="en-US" dirty="0"/>
              <a:t>The Impact of Patent Reform on Independent Inventors and Start-up Companies</a:t>
            </a:r>
          </a:p>
        </p:txBody>
      </p:sp>
      <p:sp>
        <p:nvSpPr>
          <p:cNvPr id="3" name="Subtitle 2"/>
          <p:cNvSpPr>
            <a:spLocks noGrp="1"/>
          </p:cNvSpPr>
          <p:nvPr>
            <p:ph type="subTitle" idx="1"/>
          </p:nvPr>
        </p:nvSpPr>
        <p:spPr>
          <a:xfrm>
            <a:off x="1351280" y="2585720"/>
            <a:ext cx="6400800" cy="2392680"/>
          </a:xfrm>
        </p:spPr>
        <p:txBody>
          <a:bodyPr>
            <a:normAutofit fontScale="92500" lnSpcReduction="10000"/>
          </a:bodyPr>
          <a:lstStyle/>
          <a:p>
            <a:r>
              <a:rPr lang="en-US" dirty="0" smtClean="0">
                <a:solidFill>
                  <a:schemeClr val="tx1"/>
                </a:solidFill>
              </a:rPr>
              <a:t>Mark Nowotarski (Patent Agent)</a:t>
            </a:r>
          </a:p>
          <a:p>
            <a:endParaRPr lang="en-US" dirty="0" smtClean="0">
              <a:solidFill>
                <a:schemeClr val="tx1"/>
              </a:solidFill>
            </a:endParaRPr>
          </a:p>
          <a:p>
            <a:r>
              <a:rPr lang="en-US" sz="2600" dirty="0" smtClean="0">
                <a:solidFill>
                  <a:schemeClr val="tx1"/>
                </a:solidFill>
              </a:rPr>
              <a:t>www.marketsandpatents.com</a:t>
            </a:r>
          </a:p>
          <a:p>
            <a:r>
              <a:rPr lang="en-US" sz="2600" dirty="0" smtClean="0">
                <a:solidFill>
                  <a:schemeClr val="tx1"/>
                </a:solidFill>
                <a:hlinkClick r:id="rId2"/>
              </a:rPr>
              <a:t>mark.nowotarski@gmail.com</a:t>
            </a:r>
            <a:endParaRPr lang="en-US" sz="2600" dirty="0" smtClean="0">
              <a:solidFill>
                <a:schemeClr val="tx1"/>
              </a:solidFill>
            </a:endParaRPr>
          </a:p>
          <a:p>
            <a:r>
              <a:rPr lang="en-US" sz="2600" dirty="0" smtClean="0">
                <a:solidFill>
                  <a:schemeClr val="tx1"/>
                </a:solidFill>
              </a:rPr>
              <a:t>203 975 7678</a:t>
            </a:r>
            <a:endParaRPr lang="en-US" sz="2600" dirty="0">
              <a:solidFill>
                <a:schemeClr val="tx1"/>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5622287"/>
            <a:ext cx="2092959" cy="1235713"/>
          </a:xfrm>
          <a:prstGeom prst="rect">
            <a:avLst/>
          </a:prstGeom>
        </p:spPr>
      </p:pic>
    </p:spTree>
    <p:extLst>
      <p:ext uri="{BB962C8B-B14F-4D97-AF65-F5344CB8AC3E}">
        <p14:creationId xmlns:p14="http://schemas.microsoft.com/office/powerpoint/2010/main" val="1047693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98353" y="0"/>
            <a:ext cx="6293967" cy="769441"/>
          </a:xfrm>
          <a:prstGeom prst="rect">
            <a:avLst/>
          </a:prstGeom>
          <a:noFill/>
        </p:spPr>
        <p:txBody>
          <a:bodyPr wrap="none" rtlCol="0">
            <a:spAutoFit/>
          </a:bodyPr>
          <a:lstStyle/>
          <a:p>
            <a:r>
              <a:rPr lang="en-US" sz="4400" dirty="0" smtClean="0"/>
              <a:t>Exceptions – other patents</a:t>
            </a:r>
            <a:endParaRPr lang="en-US" sz="4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2287"/>
            <a:ext cx="2092959" cy="1235713"/>
          </a:xfrm>
          <a:prstGeom prst="rect">
            <a:avLst/>
          </a:prstGeom>
        </p:spPr>
      </p:pic>
      <p:sp>
        <p:nvSpPr>
          <p:cNvPr id="5" name="TextBox 4"/>
          <p:cNvSpPr txBox="1"/>
          <p:nvPr/>
        </p:nvSpPr>
        <p:spPr>
          <a:xfrm>
            <a:off x="654050" y="943494"/>
            <a:ext cx="8023225" cy="1938992"/>
          </a:xfrm>
          <a:prstGeom prst="rect">
            <a:avLst/>
          </a:prstGeom>
          <a:noFill/>
        </p:spPr>
        <p:txBody>
          <a:bodyPr wrap="square" rtlCol="0">
            <a:spAutoFit/>
          </a:bodyPr>
          <a:lstStyle/>
          <a:p>
            <a:pPr lvl="1"/>
            <a:r>
              <a:rPr lang="en-US" sz="2400" dirty="0" smtClean="0"/>
              <a:t>(</a:t>
            </a:r>
            <a:r>
              <a:rPr lang="en-US" sz="2400" dirty="0"/>
              <a:t>C) the subject matter disclosed and the claimed invention, not later than the effective filing date of the claimed invention, </a:t>
            </a:r>
            <a:r>
              <a:rPr lang="en-US" sz="2400" b="1" dirty="0"/>
              <a:t>were owned by the same person or subject to an obligation of assignment to the same person.</a:t>
            </a:r>
            <a:endParaRPr lang="en-US" sz="2400" b="1" dirty="0" smtClean="0"/>
          </a:p>
          <a:p>
            <a:pPr marL="285750" indent="-285750">
              <a:buFont typeface="Arial" pitchFamily="34" charset="0"/>
              <a:buChar char="•"/>
            </a:pPr>
            <a:endParaRPr lang="en-US" sz="2400" dirty="0"/>
          </a:p>
        </p:txBody>
      </p:sp>
    </p:spTree>
    <p:extLst>
      <p:ext uri="{BB962C8B-B14F-4D97-AF65-F5344CB8AC3E}">
        <p14:creationId xmlns:p14="http://schemas.microsoft.com/office/powerpoint/2010/main" val="647165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73067" y="163286"/>
            <a:ext cx="7403373" cy="769441"/>
          </a:xfrm>
          <a:prstGeom prst="rect">
            <a:avLst/>
          </a:prstGeom>
          <a:noFill/>
        </p:spPr>
        <p:txBody>
          <a:bodyPr wrap="none" rtlCol="0">
            <a:spAutoFit/>
          </a:bodyPr>
          <a:lstStyle/>
          <a:p>
            <a:r>
              <a:rPr lang="en-US" sz="4400" dirty="0" smtClean="0"/>
              <a:t>What Do the Exceptions Cover?</a:t>
            </a:r>
            <a:endParaRPr lang="en-US" sz="4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2287"/>
            <a:ext cx="2092959" cy="1235713"/>
          </a:xfrm>
          <a:prstGeom prst="rect">
            <a:avLst/>
          </a:prstGeom>
        </p:spPr>
      </p:pic>
      <p:sp>
        <p:nvSpPr>
          <p:cNvPr id="5" name="TextBox 4"/>
          <p:cNvSpPr txBox="1"/>
          <p:nvPr/>
        </p:nvSpPr>
        <p:spPr>
          <a:xfrm>
            <a:off x="1731736" y="987037"/>
            <a:ext cx="7336064" cy="4401205"/>
          </a:xfrm>
          <a:prstGeom prst="rect">
            <a:avLst/>
          </a:prstGeom>
          <a:noFill/>
        </p:spPr>
        <p:txBody>
          <a:bodyPr wrap="square" rtlCol="0">
            <a:spAutoFit/>
          </a:bodyPr>
          <a:lstStyle/>
          <a:p>
            <a:pPr marL="342900" indent="-342900">
              <a:buFont typeface="Arial" pitchFamily="34" charset="0"/>
              <a:buChar char="•"/>
            </a:pPr>
            <a:r>
              <a:rPr lang="en-US" sz="2800" dirty="0" smtClean="0"/>
              <a:t>Patent office rule making</a:t>
            </a:r>
          </a:p>
          <a:p>
            <a:pPr marL="800100" lvl="1" indent="-342900">
              <a:buFont typeface="Arial" pitchFamily="34" charset="0"/>
              <a:buChar char="•"/>
            </a:pPr>
            <a:r>
              <a:rPr lang="en-US" sz="2800" dirty="0" smtClean="0"/>
              <a:t>Public commentary</a:t>
            </a:r>
          </a:p>
          <a:p>
            <a:pPr marL="342900" indent="-342900">
              <a:buFont typeface="Arial" pitchFamily="34" charset="0"/>
              <a:buChar char="•"/>
            </a:pPr>
            <a:r>
              <a:rPr lang="en-US" sz="2800" smtClean="0"/>
              <a:t>Manual </a:t>
            </a:r>
            <a:r>
              <a:rPr lang="en-US" sz="2800" smtClean="0"/>
              <a:t>of </a:t>
            </a:r>
            <a:r>
              <a:rPr lang="en-US" sz="2800" dirty="0" smtClean="0"/>
              <a:t>Patent Examining Procedure (MPEP)</a:t>
            </a:r>
          </a:p>
          <a:p>
            <a:pPr marL="342900" indent="-342900">
              <a:buFont typeface="Arial" pitchFamily="34" charset="0"/>
              <a:buChar char="•"/>
            </a:pPr>
            <a:r>
              <a:rPr lang="en-US" sz="2800" dirty="0" smtClean="0"/>
              <a:t>Specific guidance for different art units</a:t>
            </a:r>
          </a:p>
          <a:p>
            <a:pPr marL="342900" indent="-342900">
              <a:buFont typeface="Arial" pitchFamily="34" charset="0"/>
              <a:buChar char="•"/>
            </a:pPr>
            <a:r>
              <a:rPr lang="en-US" sz="2800" dirty="0" smtClean="0"/>
              <a:t>Individual interpretation by patent examiners</a:t>
            </a:r>
          </a:p>
          <a:p>
            <a:pPr marL="342900" indent="-342900">
              <a:buFont typeface="Arial" pitchFamily="34" charset="0"/>
              <a:buChar char="•"/>
            </a:pPr>
            <a:r>
              <a:rPr lang="en-US" sz="2800" dirty="0" smtClean="0"/>
              <a:t>Patent Office Appeals / Civil Court Cases</a:t>
            </a:r>
          </a:p>
          <a:p>
            <a:pPr marL="342900" indent="-342900">
              <a:buFont typeface="Arial" pitchFamily="34" charset="0"/>
              <a:buChar char="•"/>
            </a:pPr>
            <a:r>
              <a:rPr lang="en-US" sz="2800" dirty="0" smtClean="0"/>
              <a:t>Court of Appeals for the Federal Circuit</a:t>
            </a:r>
          </a:p>
          <a:p>
            <a:pPr marL="342900" indent="-342900">
              <a:buFont typeface="Arial" pitchFamily="34" charset="0"/>
              <a:buChar char="•"/>
            </a:pPr>
            <a:r>
              <a:rPr lang="en-US" sz="2800" dirty="0" smtClean="0"/>
              <a:t>U. S. Supreme Court</a:t>
            </a:r>
          </a:p>
          <a:p>
            <a:pPr marL="342900" indent="-342900">
              <a:buFont typeface="Arial" pitchFamily="34" charset="0"/>
              <a:buChar char="•"/>
            </a:pPr>
            <a:r>
              <a:rPr lang="en-US" sz="2800" dirty="0" smtClean="0"/>
              <a:t>Congressional amendments</a:t>
            </a:r>
          </a:p>
          <a:p>
            <a:pPr marL="285750" indent="-285750">
              <a:buFont typeface="Arial" pitchFamily="34" charset="0"/>
              <a:buChar char="•"/>
            </a:pPr>
            <a:endParaRPr lang="en-US" sz="2800" dirty="0"/>
          </a:p>
        </p:txBody>
      </p:sp>
      <p:grpSp>
        <p:nvGrpSpPr>
          <p:cNvPr id="3" name="Group 2"/>
          <p:cNvGrpSpPr/>
          <p:nvPr/>
        </p:nvGrpSpPr>
        <p:grpSpPr>
          <a:xfrm>
            <a:off x="674914" y="1284518"/>
            <a:ext cx="1132908" cy="3418110"/>
            <a:chOff x="674914" y="1284515"/>
            <a:chExt cx="1132908" cy="4553937"/>
          </a:xfrm>
        </p:grpSpPr>
        <p:sp>
          <p:nvSpPr>
            <p:cNvPr id="2" name="Freeform 1"/>
            <p:cNvSpPr/>
            <p:nvPr/>
          </p:nvSpPr>
          <p:spPr>
            <a:xfrm>
              <a:off x="674914" y="1284515"/>
              <a:ext cx="918344" cy="4125686"/>
            </a:xfrm>
            <a:custGeom>
              <a:avLst/>
              <a:gdLst>
                <a:gd name="connsiteX0" fmla="*/ 631371 w 631371"/>
                <a:gd name="connsiteY0" fmla="*/ 3015343 h 3015343"/>
                <a:gd name="connsiteX1" fmla="*/ 0 w 631371"/>
                <a:gd name="connsiteY1" fmla="*/ 3015343 h 3015343"/>
                <a:gd name="connsiteX2" fmla="*/ 0 w 631371"/>
                <a:gd name="connsiteY2" fmla="*/ 0 h 3015343"/>
                <a:gd name="connsiteX3" fmla="*/ 620485 w 631371"/>
                <a:gd name="connsiteY3" fmla="*/ 0 h 3015343"/>
                <a:gd name="connsiteX0" fmla="*/ 631371 w 740114"/>
                <a:gd name="connsiteY0" fmla="*/ 3015343 h 3015343"/>
                <a:gd name="connsiteX1" fmla="*/ 0 w 740114"/>
                <a:gd name="connsiteY1" fmla="*/ 3015343 h 3015343"/>
                <a:gd name="connsiteX2" fmla="*/ 0 w 740114"/>
                <a:gd name="connsiteY2" fmla="*/ 0 h 3015343"/>
                <a:gd name="connsiteX3" fmla="*/ 740114 w 740114"/>
                <a:gd name="connsiteY3" fmla="*/ 0 h 3015343"/>
              </a:gdLst>
              <a:ahLst/>
              <a:cxnLst>
                <a:cxn ang="0">
                  <a:pos x="connsiteX0" y="connsiteY0"/>
                </a:cxn>
                <a:cxn ang="0">
                  <a:pos x="connsiteX1" y="connsiteY1"/>
                </a:cxn>
                <a:cxn ang="0">
                  <a:pos x="connsiteX2" y="connsiteY2"/>
                </a:cxn>
                <a:cxn ang="0">
                  <a:pos x="connsiteX3" y="connsiteY3"/>
                </a:cxn>
              </a:cxnLst>
              <a:rect l="l" t="t" r="r" b="b"/>
              <a:pathLst>
                <a:path w="740114" h="3015343">
                  <a:moveTo>
                    <a:pt x="631371" y="3015343"/>
                  </a:moveTo>
                  <a:lnTo>
                    <a:pt x="0" y="3015343"/>
                  </a:lnTo>
                  <a:lnTo>
                    <a:pt x="0" y="0"/>
                  </a:lnTo>
                  <a:lnTo>
                    <a:pt x="740114" y="0"/>
                  </a:lnTo>
                </a:path>
              </a:pathLst>
            </a:custGeom>
            <a:noFill/>
            <a:ln w="127000">
              <a:solidFill>
                <a:srgbClr val="0070C0"/>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19199" y="4207237"/>
              <a:ext cx="588623" cy="1631215"/>
            </a:xfrm>
            <a:prstGeom prst="rect">
              <a:avLst/>
            </a:prstGeom>
            <a:noFill/>
          </p:spPr>
          <p:txBody>
            <a:bodyPr wrap="none" rtlCol="0">
              <a:spAutoFit/>
            </a:bodyPr>
            <a:lstStyle/>
            <a:p>
              <a:r>
                <a:rPr lang="en-US" sz="10000" dirty="0" smtClean="0">
                  <a:solidFill>
                    <a:srgbClr val="0070C0"/>
                  </a:solidFill>
                </a:rPr>
                <a:t>{</a:t>
              </a:r>
              <a:endParaRPr lang="en-US" sz="10000" dirty="0">
                <a:solidFill>
                  <a:srgbClr val="0070C0"/>
                </a:solidFill>
              </a:endParaRPr>
            </a:p>
          </p:txBody>
        </p:sp>
      </p:grpSp>
    </p:spTree>
    <p:extLst>
      <p:ext uri="{BB962C8B-B14F-4D97-AF65-F5344CB8AC3E}">
        <p14:creationId xmlns:p14="http://schemas.microsoft.com/office/powerpoint/2010/main" val="2457568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2287"/>
            <a:ext cx="2092959" cy="1235713"/>
          </a:xfrm>
          <a:prstGeom prst="rect">
            <a:avLst/>
          </a:prstGeom>
        </p:spPr>
      </p:pic>
      <p:graphicFrame>
        <p:nvGraphicFramePr>
          <p:cNvPr id="10" name="Chart 9"/>
          <p:cNvGraphicFramePr>
            <a:graphicFrameLocks/>
          </p:cNvGraphicFramePr>
          <p:nvPr>
            <p:extLst>
              <p:ext uri="{D42A27DB-BD31-4B8C-83A1-F6EECF244321}">
                <p14:modId xmlns:p14="http://schemas.microsoft.com/office/powerpoint/2010/main" val="1498903244"/>
              </p:ext>
            </p:extLst>
          </p:nvPr>
        </p:nvGraphicFramePr>
        <p:xfrm>
          <a:off x="0" y="0"/>
          <a:ext cx="9024257" cy="58565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12905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93058" y="1755503"/>
            <a:ext cx="7580086" cy="2862322"/>
          </a:xfrm>
          <a:prstGeom prst="rect">
            <a:avLst/>
          </a:prstGeom>
          <a:noFill/>
        </p:spPr>
        <p:txBody>
          <a:bodyPr wrap="square" rtlCol="0">
            <a:spAutoFit/>
          </a:bodyPr>
          <a:lstStyle/>
          <a:p>
            <a:pPr marL="285750" indent="-285750">
              <a:buFont typeface="Arial" pitchFamily="34" charset="0"/>
              <a:buChar char="•"/>
            </a:pPr>
            <a:r>
              <a:rPr lang="en-US" sz="3600" dirty="0" smtClean="0"/>
              <a:t>75% off filing fees if</a:t>
            </a:r>
          </a:p>
          <a:p>
            <a:pPr marL="742950" lvl="1" indent="-285750">
              <a:buFont typeface="Arial" pitchFamily="34" charset="0"/>
              <a:buChar char="•"/>
            </a:pPr>
            <a:r>
              <a:rPr lang="en-US" sz="3600" dirty="0" smtClean="0"/>
              <a:t>You make less than $150k per year</a:t>
            </a:r>
          </a:p>
          <a:p>
            <a:pPr marL="742950" lvl="1" indent="-285750">
              <a:buFont typeface="Arial" pitchFamily="34" charset="0"/>
              <a:buChar char="•"/>
            </a:pPr>
            <a:r>
              <a:rPr lang="en-US" sz="3600" dirty="0" smtClean="0"/>
              <a:t>You personally haven’t filed more than 4 nonprovisional US patent applications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2287"/>
            <a:ext cx="2092959" cy="1235713"/>
          </a:xfrm>
          <a:prstGeom prst="rect">
            <a:avLst/>
          </a:prstGeom>
        </p:spPr>
      </p:pic>
      <p:sp>
        <p:nvSpPr>
          <p:cNvPr id="2" name="TextBox 1"/>
          <p:cNvSpPr txBox="1"/>
          <p:nvPr/>
        </p:nvSpPr>
        <p:spPr>
          <a:xfrm>
            <a:off x="674914" y="314237"/>
            <a:ext cx="7532913" cy="1200329"/>
          </a:xfrm>
          <a:prstGeom prst="rect">
            <a:avLst/>
          </a:prstGeom>
          <a:noFill/>
        </p:spPr>
        <p:txBody>
          <a:bodyPr wrap="square" rtlCol="0">
            <a:spAutoFit/>
          </a:bodyPr>
          <a:lstStyle/>
          <a:p>
            <a:pPr algn="ctr"/>
            <a:r>
              <a:rPr lang="en-US" sz="4400" dirty="0" smtClean="0"/>
              <a:t>Micro Entity Fees</a:t>
            </a:r>
          </a:p>
          <a:p>
            <a:pPr algn="ctr"/>
            <a:r>
              <a:rPr lang="en-US" sz="2800" dirty="0" smtClean="0"/>
              <a:t>Effective when director gets around to it</a:t>
            </a:r>
            <a:endParaRPr lang="en-US" sz="2800" dirty="0"/>
          </a:p>
        </p:txBody>
      </p:sp>
    </p:spTree>
    <p:extLst>
      <p:ext uri="{BB962C8B-B14F-4D97-AF65-F5344CB8AC3E}">
        <p14:creationId xmlns:p14="http://schemas.microsoft.com/office/powerpoint/2010/main" val="2042370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93058" y="1755503"/>
            <a:ext cx="7580086" cy="3416320"/>
          </a:xfrm>
          <a:prstGeom prst="rect">
            <a:avLst/>
          </a:prstGeom>
          <a:noFill/>
        </p:spPr>
        <p:txBody>
          <a:bodyPr wrap="square" rtlCol="0">
            <a:spAutoFit/>
          </a:bodyPr>
          <a:lstStyle/>
          <a:p>
            <a:pPr marL="285750" indent="-285750">
              <a:buFont typeface="Arial" pitchFamily="34" charset="0"/>
              <a:buChar char="•"/>
            </a:pPr>
            <a:r>
              <a:rPr lang="en-US" sz="3600" dirty="0" smtClean="0"/>
              <a:t>9 months to challenge validity of patent </a:t>
            </a:r>
          </a:p>
          <a:p>
            <a:pPr marL="285750" indent="-285750">
              <a:buFont typeface="Arial" pitchFamily="34" charset="0"/>
              <a:buChar char="•"/>
            </a:pPr>
            <a:r>
              <a:rPr lang="en-US" sz="3600" dirty="0" smtClean="0"/>
              <a:t>Proceedings before Patent Trial and Appeal Board</a:t>
            </a:r>
          </a:p>
          <a:p>
            <a:pPr marL="285750" indent="-285750">
              <a:buFont typeface="Arial" pitchFamily="34" charset="0"/>
              <a:buChar char="•"/>
            </a:pPr>
            <a:r>
              <a:rPr lang="en-US" sz="3600" dirty="0" smtClean="0"/>
              <a:t>Preponderance of evidence</a:t>
            </a:r>
          </a:p>
          <a:p>
            <a:pPr marL="285750" indent="-285750">
              <a:buFont typeface="Arial" pitchFamily="34" charset="0"/>
              <a:buChar char="•"/>
            </a:pPr>
            <a:r>
              <a:rPr lang="en-US" sz="3600" dirty="0" smtClean="0"/>
              <a:t>Estoppel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2287"/>
            <a:ext cx="2092959" cy="1235713"/>
          </a:xfrm>
          <a:prstGeom prst="rect">
            <a:avLst/>
          </a:prstGeom>
        </p:spPr>
      </p:pic>
      <p:sp>
        <p:nvSpPr>
          <p:cNvPr id="2" name="TextBox 1"/>
          <p:cNvSpPr txBox="1"/>
          <p:nvPr/>
        </p:nvSpPr>
        <p:spPr>
          <a:xfrm>
            <a:off x="2331719" y="346894"/>
            <a:ext cx="4591594" cy="1200329"/>
          </a:xfrm>
          <a:prstGeom prst="rect">
            <a:avLst/>
          </a:prstGeom>
          <a:noFill/>
        </p:spPr>
        <p:txBody>
          <a:bodyPr wrap="square" rtlCol="0">
            <a:spAutoFit/>
          </a:bodyPr>
          <a:lstStyle/>
          <a:p>
            <a:pPr algn="ctr"/>
            <a:r>
              <a:rPr lang="en-US" sz="4400" dirty="0" smtClean="0"/>
              <a:t>Post-Grant Review</a:t>
            </a:r>
          </a:p>
          <a:p>
            <a:pPr algn="ctr"/>
            <a:r>
              <a:rPr lang="en-US" sz="2800" dirty="0" smtClean="0"/>
              <a:t>Effective Sep. 16, 2012</a:t>
            </a:r>
            <a:endParaRPr lang="en-US" sz="2800" dirty="0"/>
          </a:p>
        </p:txBody>
      </p:sp>
    </p:spTree>
    <p:extLst>
      <p:ext uri="{BB962C8B-B14F-4D97-AF65-F5344CB8AC3E}">
        <p14:creationId xmlns:p14="http://schemas.microsoft.com/office/powerpoint/2010/main" val="903697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89942" y="2288903"/>
            <a:ext cx="4042229" cy="1938992"/>
          </a:xfrm>
          <a:prstGeom prst="rect">
            <a:avLst/>
          </a:prstGeom>
          <a:noFill/>
        </p:spPr>
        <p:txBody>
          <a:bodyPr wrap="square" rtlCol="0">
            <a:spAutoFit/>
          </a:bodyPr>
          <a:lstStyle/>
          <a:p>
            <a:pPr marL="285750" indent="-285750">
              <a:buFont typeface="Arial" pitchFamily="34" charset="0"/>
              <a:buChar char="•"/>
            </a:pPr>
            <a:r>
              <a:rPr lang="en-US" sz="4000" dirty="0" smtClean="0"/>
              <a:t>Don’t Panic</a:t>
            </a:r>
          </a:p>
          <a:p>
            <a:pPr marL="285750" indent="-285750">
              <a:buFont typeface="Arial" pitchFamily="34" charset="0"/>
              <a:buChar char="•"/>
            </a:pPr>
            <a:r>
              <a:rPr lang="en-US" sz="4000" dirty="0" smtClean="0"/>
              <a:t>File Early</a:t>
            </a:r>
          </a:p>
          <a:p>
            <a:pPr marL="285750" indent="-285750">
              <a:buFont typeface="Arial" pitchFamily="34" charset="0"/>
              <a:buChar char="•"/>
            </a:pPr>
            <a:r>
              <a:rPr lang="en-US" sz="4000" dirty="0" smtClean="0"/>
              <a:t>File Often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2287"/>
            <a:ext cx="2092959" cy="1235713"/>
          </a:xfrm>
          <a:prstGeom prst="rect">
            <a:avLst/>
          </a:prstGeom>
        </p:spPr>
      </p:pic>
      <p:sp>
        <p:nvSpPr>
          <p:cNvPr id="2" name="TextBox 1"/>
          <p:cNvSpPr txBox="1"/>
          <p:nvPr/>
        </p:nvSpPr>
        <p:spPr>
          <a:xfrm>
            <a:off x="2950029" y="825863"/>
            <a:ext cx="3320142" cy="769441"/>
          </a:xfrm>
          <a:prstGeom prst="rect">
            <a:avLst/>
          </a:prstGeom>
          <a:noFill/>
        </p:spPr>
        <p:txBody>
          <a:bodyPr wrap="square" rtlCol="0">
            <a:spAutoFit/>
          </a:bodyPr>
          <a:lstStyle/>
          <a:p>
            <a:r>
              <a:rPr lang="en-US" sz="4400" dirty="0" smtClean="0"/>
              <a:t>Bottom Line</a:t>
            </a:r>
            <a:endParaRPr lang="en-US" sz="4400" dirty="0"/>
          </a:p>
        </p:txBody>
      </p:sp>
    </p:spTree>
    <p:extLst>
      <p:ext uri="{BB962C8B-B14F-4D97-AF65-F5344CB8AC3E}">
        <p14:creationId xmlns:p14="http://schemas.microsoft.com/office/powerpoint/2010/main" val="4166611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93010" y="209550"/>
            <a:ext cx="4747646" cy="1261884"/>
          </a:xfrm>
          <a:prstGeom prst="rect">
            <a:avLst/>
          </a:prstGeom>
          <a:noFill/>
        </p:spPr>
        <p:txBody>
          <a:bodyPr wrap="none" rtlCol="0">
            <a:spAutoFit/>
          </a:bodyPr>
          <a:lstStyle/>
          <a:p>
            <a:pPr algn="ctr"/>
            <a:r>
              <a:rPr lang="en-US" sz="4400" dirty="0" smtClean="0"/>
              <a:t>America Invents Act</a:t>
            </a:r>
          </a:p>
          <a:p>
            <a:pPr algn="ctr"/>
            <a:r>
              <a:rPr lang="en-US" sz="3200" dirty="0" smtClean="0"/>
              <a:t>Key provisions</a:t>
            </a:r>
            <a:endParaRPr lang="en-US" sz="32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2287"/>
            <a:ext cx="2092959" cy="1235713"/>
          </a:xfrm>
          <a:prstGeom prst="rect">
            <a:avLst/>
          </a:prstGeom>
        </p:spPr>
      </p:pic>
      <p:sp>
        <p:nvSpPr>
          <p:cNvPr id="5" name="TextBox 4"/>
          <p:cNvSpPr txBox="1"/>
          <p:nvPr/>
        </p:nvSpPr>
        <p:spPr>
          <a:xfrm>
            <a:off x="1454150" y="1753119"/>
            <a:ext cx="7047345" cy="3170099"/>
          </a:xfrm>
          <a:prstGeom prst="rect">
            <a:avLst/>
          </a:prstGeom>
          <a:noFill/>
        </p:spPr>
        <p:txBody>
          <a:bodyPr wrap="square" rtlCol="0">
            <a:spAutoFit/>
          </a:bodyPr>
          <a:lstStyle/>
          <a:p>
            <a:pPr marL="285750" indent="-285750">
              <a:buFont typeface="Arial" pitchFamily="34" charset="0"/>
              <a:buChar char="•"/>
            </a:pPr>
            <a:r>
              <a:rPr lang="en-US" sz="4000" dirty="0" smtClean="0"/>
              <a:t>First to file</a:t>
            </a:r>
          </a:p>
          <a:p>
            <a:pPr marL="285750" indent="-285750">
              <a:buFont typeface="Arial" pitchFamily="34" charset="0"/>
              <a:buChar char="•"/>
            </a:pPr>
            <a:r>
              <a:rPr lang="en-US" sz="4000" dirty="0" smtClean="0"/>
              <a:t>Micro entity fees</a:t>
            </a:r>
          </a:p>
          <a:p>
            <a:pPr marL="285750" indent="-285750">
              <a:buFont typeface="Arial" pitchFamily="34" charset="0"/>
              <a:buChar char="•"/>
            </a:pPr>
            <a:r>
              <a:rPr lang="en-US" sz="4000" dirty="0" smtClean="0"/>
              <a:t>Post-grant </a:t>
            </a:r>
            <a:r>
              <a:rPr lang="en-US" sz="4000" dirty="0" smtClean="0"/>
              <a:t>review</a:t>
            </a:r>
          </a:p>
          <a:p>
            <a:pPr marL="285750" indent="-285750">
              <a:buFont typeface="Arial" pitchFamily="34" charset="0"/>
              <a:buChar char="•"/>
            </a:pPr>
            <a:endParaRPr lang="en-US" sz="4000" dirty="0" smtClean="0"/>
          </a:p>
          <a:p>
            <a:pPr marL="285750" indent="-285750">
              <a:buFont typeface="Arial" pitchFamily="34" charset="0"/>
              <a:buChar char="•"/>
            </a:pPr>
            <a:endParaRPr lang="en-US" sz="4000" dirty="0"/>
          </a:p>
        </p:txBody>
      </p:sp>
    </p:spTree>
    <p:extLst>
      <p:ext uri="{BB962C8B-B14F-4D97-AF65-F5344CB8AC3E}">
        <p14:creationId xmlns:p14="http://schemas.microsoft.com/office/powerpoint/2010/main" val="2168629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59735" y="438150"/>
            <a:ext cx="2581156" cy="769441"/>
          </a:xfrm>
          <a:prstGeom prst="rect">
            <a:avLst/>
          </a:prstGeom>
          <a:noFill/>
        </p:spPr>
        <p:txBody>
          <a:bodyPr wrap="none" rtlCol="0">
            <a:spAutoFit/>
          </a:bodyPr>
          <a:lstStyle/>
          <a:p>
            <a:r>
              <a:rPr lang="en-US" sz="4400" dirty="0" smtClean="0"/>
              <a:t>Disclaimer</a:t>
            </a:r>
            <a:endParaRPr lang="en-US" sz="4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2287"/>
            <a:ext cx="2092959" cy="1235713"/>
          </a:xfrm>
          <a:prstGeom prst="rect">
            <a:avLst/>
          </a:prstGeom>
        </p:spPr>
      </p:pic>
      <p:sp>
        <p:nvSpPr>
          <p:cNvPr id="5" name="TextBox 4"/>
          <p:cNvSpPr txBox="1"/>
          <p:nvPr/>
        </p:nvSpPr>
        <p:spPr>
          <a:xfrm>
            <a:off x="1063625" y="1581669"/>
            <a:ext cx="7318375" cy="4154984"/>
          </a:xfrm>
          <a:prstGeom prst="rect">
            <a:avLst/>
          </a:prstGeom>
          <a:noFill/>
        </p:spPr>
        <p:txBody>
          <a:bodyPr wrap="square" rtlCol="0">
            <a:spAutoFit/>
          </a:bodyPr>
          <a:lstStyle/>
          <a:p>
            <a:pPr marL="285750" indent="-285750">
              <a:buFont typeface="Arial" pitchFamily="34" charset="0"/>
              <a:buChar char="•"/>
            </a:pPr>
            <a:r>
              <a:rPr lang="en-US" sz="4400" dirty="0" smtClean="0"/>
              <a:t>None of this is legal advice.</a:t>
            </a:r>
          </a:p>
          <a:p>
            <a:pPr marL="285750" indent="-285750">
              <a:buFont typeface="Arial" pitchFamily="34" charset="0"/>
              <a:buChar char="•"/>
            </a:pPr>
            <a:r>
              <a:rPr lang="en-US" sz="4400" dirty="0" smtClean="0"/>
              <a:t>Please seek competent legal counsel for your personal legal needs.</a:t>
            </a:r>
          </a:p>
          <a:p>
            <a:pPr marL="285750" indent="-285750">
              <a:buFont typeface="Arial" pitchFamily="34" charset="0"/>
              <a:buChar char="•"/>
            </a:pPr>
            <a:endParaRPr lang="en-US" sz="4400" dirty="0" smtClean="0"/>
          </a:p>
          <a:p>
            <a:pPr marL="285750" indent="-285750">
              <a:buFont typeface="Arial" pitchFamily="34" charset="0"/>
              <a:buChar char="•"/>
            </a:pPr>
            <a:endParaRPr lang="en-US" sz="4400" dirty="0"/>
          </a:p>
        </p:txBody>
      </p:sp>
    </p:spTree>
    <p:extLst>
      <p:ext uri="{BB962C8B-B14F-4D97-AF65-F5344CB8AC3E}">
        <p14:creationId xmlns:p14="http://schemas.microsoft.com/office/powerpoint/2010/main" val="654606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88260" y="47625"/>
            <a:ext cx="4308937" cy="1261884"/>
          </a:xfrm>
          <a:prstGeom prst="rect">
            <a:avLst/>
          </a:prstGeom>
          <a:noFill/>
        </p:spPr>
        <p:txBody>
          <a:bodyPr wrap="none" rtlCol="0">
            <a:spAutoFit/>
          </a:bodyPr>
          <a:lstStyle/>
          <a:p>
            <a:pPr algn="ctr"/>
            <a:r>
              <a:rPr lang="en-US" sz="4400" dirty="0" smtClean="0"/>
              <a:t>First to File</a:t>
            </a:r>
          </a:p>
          <a:p>
            <a:pPr algn="ctr"/>
            <a:r>
              <a:rPr lang="en-US" sz="3200" i="1" dirty="0" smtClean="0"/>
              <a:t>Effective March 16, 2013</a:t>
            </a:r>
            <a:endParaRPr lang="en-US" sz="32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2287"/>
            <a:ext cx="2092959" cy="1235713"/>
          </a:xfrm>
          <a:prstGeom prst="rect">
            <a:avLst/>
          </a:prstGeom>
        </p:spPr>
      </p:pic>
      <p:sp>
        <p:nvSpPr>
          <p:cNvPr id="5" name="TextBox 4"/>
          <p:cNvSpPr txBox="1"/>
          <p:nvPr/>
        </p:nvSpPr>
        <p:spPr>
          <a:xfrm>
            <a:off x="695325" y="1267344"/>
            <a:ext cx="7981950" cy="6001643"/>
          </a:xfrm>
          <a:prstGeom prst="rect">
            <a:avLst/>
          </a:prstGeom>
          <a:noFill/>
          <a:ln>
            <a:noFill/>
          </a:ln>
        </p:spPr>
        <p:txBody>
          <a:bodyPr wrap="square" rtlCol="0">
            <a:spAutoFit/>
          </a:bodyPr>
          <a:lstStyle/>
          <a:p>
            <a:r>
              <a:rPr lang="en-US" sz="2400" dirty="0" smtClean="0"/>
              <a:t>§ </a:t>
            </a:r>
            <a:r>
              <a:rPr lang="en-US" sz="2400" dirty="0"/>
              <a:t>102. Conditions for patentability; novelty</a:t>
            </a:r>
          </a:p>
          <a:p>
            <a:pPr lvl="1"/>
            <a:r>
              <a:rPr lang="en-US" sz="2400" dirty="0" smtClean="0"/>
              <a:t>(</a:t>
            </a:r>
            <a:r>
              <a:rPr lang="en-US" sz="2400" dirty="0"/>
              <a:t>a) NOVELTY; PRIOR ART.—A person shall be entitled to a patent unless—</a:t>
            </a:r>
          </a:p>
          <a:p>
            <a:pPr marL="1371600" lvl="2" indent="-457200">
              <a:buAutoNum type="arabicParenBoth"/>
            </a:pPr>
            <a:r>
              <a:rPr lang="en-US" sz="2400" dirty="0" smtClean="0"/>
              <a:t>the </a:t>
            </a:r>
            <a:r>
              <a:rPr lang="en-US" sz="2400" dirty="0"/>
              <a:t>claimed invention was patented, described in a printed publication, or in public use, on sale, or otherwise available to the public </a:t>
            </a:r>
            <a:r>
              <a:rPr lang="en-US" sz="2400" b="1" dirty="0"/>
              <a:t>before the effective filing date of the claimed invention</a:t>
            </a:r>
            <a:r>
              <a:rPr lang="en-US" sz="2400" dirty="0"/>
              <a:t>; </a:t>
            </a:r>
            <a:r>
              <a:rPr lang="en-US" sz="2400" dirty="0" smtClean="0"/>
              <a:t>or</a:t>
            </a:r>
          </a:p>
          <a:p>
            <a:pPr marL="1371600" lvl="2" indent="-457200">
              <a:buAutoNum type="arabicParenBoth"/>
            </a:pPr>
            <a:r>
              <a:rPr lang="en-US" sz="2400" dirty="0" smtClean="0"/>
              <a:t>the </a:t>
            </a:r>
            <a:r>
              <a:rPr lang="en-US" sz="2400" dirty="0"/>
              <a:t>claimed invention was described in a patent issued under section 151, or in an application for patent published or deemed published under section 122(b), in which the patent or application, as the case may be, names another inventor and was effectively filed </a:t>
            </a:r>
            <a:r>
              <a:rPr lang="en-US" sz="2400" b="1" dirty="0"/>
              <a:t>before the effective filing date of the claimed invention.</a:t>
            </a:r>
          </a:p>
          <a:p>
            <a:endParaRPr lang="en-US" sz="2400" dirty="0" smtClean="0"/>
          </a:p>
          <a:p>
            <a:pPr marL="285750" indent="-285750">
              <a:buFont typeface="Arial" pitchFamily="34" charset="0"/>
              <a:buChar char="•"/>
            </a:pPr>
            <a:endParaRPr lang="en-US" sz="2400" dirty="0"/>
          </a:p>
        </p:txBody>
      </p:sp>
    </p:spTree>
    <p:extLst>
      <p:ext uri="{BB962C8B-B14F-4D97-AF65-F5344CB8AC3E}">
        <p14:creationId xmlns:p14="http://schemas.microsoft.com/office/powerpoint/2010/main" val="3392548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51496" y="0"/>
            <a:ext cx="4679935" cy="769441"/>
          </a:xfrm>
          <a:prstGeom prst="rect">
            <a:avLst/>
          </a:prstGeom>
          <a:noFill/>
        </p:spPr>
        <p:txBody>
          <a:bodyPr wrap="none" rtlCol="0">
            <a:spAutoFit/>
          </a:bodyPr>
          <a:lstStyle/>
          <a:p>
            <a:r>
              <a:rPr lang="en-US" sz="4400" dirty="0" smtClean="0"/>
              <a:t>Effective Filing Date</a:t>
            </a:r>
            <a:endParaRPr lang="en-US" sz="4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2287"/>
            <a:ext cx="2092959" cy="1235713"/>
          </a:xfrm>
          <a:prstGeom prst="rect">
            <a:avLst/>
          </a:prstGeom>
        </p:spPr>
      </p:pic>
      <p:sp>
        <p:nvSpPr>
          <p:cNvPr id="5" name="TextBox 4"/>
          <p:cNvSpPr txBox="1"/>
          <p:nvPr/>
        </p:nvSpPr>
        <p:spPr>
          <a:xfrm>
            <a:off x="654050" y="943494"/>
            <a:ext cx="8023225" cy="4524315"/>
          </a:xfrm>
          <a:prstGeom prst="rect">
            <a:avLst/>
          </a:prstGeom>
          <a:noFill/>
        </p:spPr>
        <p:txBody>
          <a:bodyPr wrap="square" rtlCol="0">
            <a:spAutoFit/>
          </a:bodyPr>
          <a:lstStyle/>
          <a:p>
            <a:r>
              <a:rPr lang="en-US" sz="2400" dirty="0"/>
              <a:t>§ </a:t>
            </a:r>
            <a:r>
              <a:rPr lang="en-US" sz="2400" dirty="0" smtClean="0"/>
              <a:t>100 (i</a:t>
            </a:r>
            <a:r>
              <a:rPr lang="en-US" sz="2400" dirty="0"/>
              <a:t>)(1) The term ‘effective filing date’ for a claimed invention in a patent or application for patent means</a:t>
            </a:r>
            <a:r>
              <a:rPr lang="en-US" sz="2400" dirty="0" smtClean="0"/>
              <a:t>—</a:t>
            </a:r>
          </a:p>
          <a:p>
            <a:pPr marL="914400" lvl="1" indent="-457200">
              <a:buAutoNum type="alphaUcParenBoth"/>
            </a:pPr>
            <a:r>
              <a:rPr lang="en-US" sz="2400" dirty="0" smtClean="0"/>
              <a:t>if </a:t>
            </a:r>
            <a:r>
              <a:rPr lang="en-US" sz="2400" dirty="0"/>
              <a:t>subparagraph (B) does not apply, the actual filing date of the patent or the application for the patent containing a claim to the invention; </a:t>
            </a:r>
            <a:r>
              <a:rPr lang="en-US" sz="2400" dirty="0" smtClean="0"/>
              <a:t>or</a:t>
            </a:r>
          </a:p>
          <a:p>
            <a:pPr marL="914400" lvl="1" indent="-457200">
              <a:buAutoNum type="alphaUcParenBoth"/>
            </a:pPr>
            <a:r>
              <a:rPr lang="en-US" sz="2400" dirty="0" smtClean="0"/>
              <a:t>the </a:t>
            </a:r>
            <a:r>
              <a:rPr lang="en-US" sz="2400" dirty="0"/>
              <a:t>filing date of </a:t>
            </a:r>
            <a:r>
              <a:rPr lang="en-US" sz="2400" b="1" dirty="0"/>
              <a:t>the earliest application for which the patent or application is entitled</a:t>
            </a:r>
            <a:r>
              <a:rPr lang="en-US" sz="2400" dirty="0"/>
              <a:t>, as to such invention, to a right of priority under section 119, 365(a), or 365(b) or to the benefit of an earlier filing date under section 120, 121, or 365(c).</a:t>
            </a:r>
          </a:p>
          <a:p>
            <a:endParaRPr lang="en-US" sz="2400" dirty="0" smtClean="0"/>
          </a:p>
          <a:p>
            <a:pPr marL="285750" indent="-285750">
              <a:buFont typeface="Arial" pitchFamily="34" charset="0"/>
              <a:buChar char="•"/>
            </a:pPr>
            <a:endParaRPr lang="en-US" sz="2400" dirty="0"/>
          </a:p>
        </p:txBody>
      </p:sp>
    </p:spTree>
    <p:extLst>
      <p:ext uri="{BB962C8B-B14F-4D97-AF65-F5344CB8AC3E}">
        <p14:creationId xmlns:p14="http://schemas.microsoft.com/office/powerpoint/2010/main" val="2085978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61639" y="0"/>
            <a:ext cx="5853397" cy="769441"/>
          </a:xfrm>
          <a:prstGeom prst="rect">
            <a:avLst/>
          </a:prstGeom>
          <a:noFill/>
        </p:spPr>
        <p:txBody>
          <a:bodyPr wrap="none" rtlCol="0">
            <a:spAutoFit/>
          </a:bodyPr>
          <a:lstStyle/>
          <a:p>
            <a:r>
              <a:rPr lang="en-US" sz="4400" dirty="0" smtClean="0"/>
              <a:t>Exceptions - publications</a:t>
            </a:r>
            <a:endParaRPr lang="en-US" sz="4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2287"/>
            <a:ext cx="2092959" cy="1235713"/>
          </a:xfrm>
          <a:prstGeom prst="rect">
            <a:avLst/>
          </a:prstGeom>
        </p:spPr>
      </p:pic>
      <p:sp>
        <p:nvSpPr>
          <p:cNvPr id="5" name="TextBox 4"/>
          <p:cNvSpPr txBox="1"/>
          <p:nvPr/>
        </p:nvSpPr>
        <p:spPr>
          <a:xfrm>
            <a:off x="654050" y="943494"/>
            <a:ext cx="8023225" cy="4524315"/>
          </a:xfrm>
          <a:prstGeom prst="rect">
            <a:avLst/>
          </a:prstGeom>
          <a:noFill/>
        </p:spPr>
        <p:txBody>
          <a:bodyPr wrap="square" rtlCol="0">
            <a:spAutoFit/>
          </a:bodyPr>
          <a:lstStyle/>
          <a:p>
            <a:r>
              <a:rPr lang="en-US" sz="2400" dirty="0"/>
              <a:t>§ </a:t>
            </a:r>
            <a:r>
              <a:rPr lang="en-US" sz="2400" dirty="0" smtClean="0"/>
              <a:t>102 (b</a:t>
            </a:r>
            <a:r>
              <a:rPr lang="en-US" sz="2400" dirty="0"/>
              <a:t>) EXCEPTIONS</a:t>
            </a:r>
            <a:r>
              <a:rPr lang="en-US" sz="2400" dirty="0" smtClean="0"/>
              <a:t>.—</a:t>
            </a:r>
          </a:p>
          <a:p>
            <a:pPr marL="914400" lvl="1" indent="-457200">
              <a:buAutoNum type="arabicParenBoth"/>
            </a:pPr>
            <a:r>
              <a:rPr lang="en-US" sz="2400" dirty="0" smtClean="0"/>
              <a:t>DISCLOSURES </a:t>
            </a:r>
            <a:r>
              <a:rPr lang="en-US" sz="2400" dirty="0"/>
              <a:t>MADE 1 YEAR OR LESS BEFORE THE EFFECTIVE FILING DATE OF THE CLAIMED INVENTION.—A disclosure made </a:t>
            </a:r>
            <a:r>
              <a:rPr lang="en-US" sz="2400" b="1" dirty="0"/>
              <a:t>1 year or less </a:t>
            </a:r>
            <a:r>
              <a:rPr lang="en-US" sz="2400" dirty="0"/>
              <a:t>before the effective filing date of a claimed invention </a:t>
            </a:r>
            <a:r>
              <a:rPr lang="en-US" sz="2400" b="1" dirty="0"/>
              <a:t>shall not be prior art </a:t>
            </a:r>
            <a:r>
              <a:rPr lang="en-US" sz="2400" dirty="0"/>
              <a:t>to the claimed invention under subsection (a)(1)  if</a:t>
            </a:r>
            <a:r>
              <a:rPr lang="en-US" sz="2400" dirty="0" smtClean="0"/>
              <a:t>—</a:t>
            </a:r>
          </a:p>
          <a:p>
            <a:pPr lvl="3"/>
            <a:r>
              <a:rPr lang="en-US" sz="2400" dirty="0" smtClean="0"/>
              <a:t>(</a:t>
            </a:r>
            <a:r>
              <a:rPr lang="en-US" sz="2400" dirty="0"/>
              <a:t>A) </a:t>
            </a:r>
            <a:r>
              <a:rPr lang="en-US" sz="2400" b="1" dirty="0"/>
              <a:t>the disclosure was made by the inventor </a:t>
            </a:r>
            <a:r>
              <a:rPr lang="en-US" sz="2400" dirty="0"/>
              <a:t>or joint inventor or by another who obtained the subject matter disclosed directly or indirectly from the inventor or a joint inventor; </a:t>
            </a:r>
            <a:r>
              <a:rPr lang="en-US" sz="2400" b="1" dirty="0"/>
              <a:t>or</a:t>
            </a:r>
          </a:p>
          <a:p>
            <a:endParaRPr lang="en-US" sz="2400" dirty="0" smtClean="0"/>
          </a:p>
          <a:p>
            <a:pPr marL="285750" indent="-285750">
              <a:buFont typeface="Arial" pitchFamily="34" charset="0"/>
              <a:buChar char="•"/>
            </a:pPr>
            <a:endParaRPr lang="en-US" sz="2400" dirty="0"/>
          </a:p>
        </p:txBody>
      </p:sp>
    </p:spTree>
    <p:extLst>
      <p:ext uri="{BB962C8B-B14F-4D97-AF65-F5344CB8AC3E}">
        <p14:creationId xmlns:p14="http://schemas.microsoft.com/office/powerpoint/2010/main" val="3952558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07210" y="0"/>
            <a:ext cx="5853397" cy="769441"/>
          </a:xfrm>
          <a:prstGeom prst="rect">
            <a:avLst/>
          </a:prstGeom>
          <a:noFill/>
        </p:spPr>
        <p:txBody>
          <a:bodyPr wrap="none" rtlCol="0">
            <a:spAutoFit/>
          </a:bodyPr>
          <a:lstStyle/>
          <a:p>
            <a:r>
              <a:rPr lang="en-US" sz="4400" dirty="0" smtClean="0"/>
              <a:t>Exceptions - publications</a:t>
            </a:r>
            <a:endParaRPr lang="en-US" sz="4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2287"/>
            <a:ext cx="2092959" cy="1235713"/>
          </a:xfrm>
          <a:prstGeom prst="rect">
            <a:avLst/>
          </a:prstGeom>
        </p:spPr>
      </p:pic>
      <p:sp>
        <p:nvSpPr>
          <p:cNvPr id="5" name="TextBox 4"/>
          <p:cNvSpPr txBox="1"/>
          <p:nvPr/>
        </p:nvSpPr>
        <p:spPr>
          <a:xfrm>
            <a:off x="654050" y="943494"/>
            <a:ext cx="8023225" cy="2677656"/>
          </a:xfrm>
          <a:prstGeom prst="rect">
            <a:avLst/>
          </a:prstGeom>
          <a:noFill/>
        </p:spPr>
        <p:txBody>
          <a:bodyPr wrap="square" rtlCol="0">
            <a:spAutoFit/>
          </a:bodyPr>
          <a:lstStyle/>
          <a:p>
            <a:pPr lvl="3"/>
            <a:r>
              <a:rPr lang="en-US" sz="2400" dirty="0" smtClean="0"/>
              <a:t>(</a:t>
            </a:r>
            <a:r>
              <a:rPr lang="en-US" sz="2400" dirty="0"/>
              <a:t>B) the subject matter disclosed had, </a:t>
            </a:r>
            <a:r>
              <a:rPr lang="en-US" sz="2400" b="1" dirty="0"/>
              <a:t>before such disclosure</a:t>
            </a:r>
            <a:r>
              <a:rPr lang="en-US" sz="2400" dirty="0"/>
              <a:t>, been publicly disclosed by the inventor or a joint inventor or another who obtained the subject matter disclosed directly or indirectly from the inventor or a joint inventor.</a:t>
            </a:r>
          </a:p>
          <a:p>
            <a:endParaRPr lang="en-US" sz="2400" dirty="0" smtClean="0"/>
          </a:p>
          <a:p>
            <a:pPr marL="285750" indent="-285750">
              <a:buFont typeface="Arial" pitchFamily="34" charset="0"/>
              <a:buChar char="•"/>
            </a:pPr>
            <a:endParaRPr lang="en-US" sz="2400" dirty="0"/>
          </a:p>
        </p:txBody>
      </p:sp>
    </p:spTree>
    <p:extLst>
      <p:ext uri="{BB962C8B-B14F-4D97-AF65-F5344CB8AC3E}">
        <p14:creationId xmlns:p14="http://schemas.microsoft.com/office/powerpoint/2010/main" val="1351800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71782" y="0"/>
            <a:ext cx="6293967" cy="769441"/>
          </a:xfrm>
          <a:prstGeom prst="rect">
            <a:avLst/>
          </a:prstGeom>
          <a:noFill/>
        </p:spPr>
        <p:txBody>
          <a:bodyPr wrap="none" rtlCol="0">
            <a:spAutoFit/>
          </a:bodyPr>
          <a:lstStyle/>
          <a:p>
            <a:r>
              <a:rPr lang="en-US" sz="4400" dirty="0" smtClean="0"/>
              <a:t>Exceptions – other patents</a:t>
            </a:r>
            <a:endParaRPr lang="en-US" sz="4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2287"/>
            <a:ext cx="2092959" cy="1235713"/>
          </a:xfrm>
          <a:prstGeom prst="rect">
            <a:avLst/>
          </a:prstGeom>
        </p:spPr>
      </p:pic>
      <p:sp>
        <p:nvSpPr>
          <p:cNvPr id="5" name="TextBox 4"/>
          <p:cNvSpPr txBox="1"/>
          <p:nvPr/>
        </p:nvSpPr>
        <p:spPr>
          <a:xfrm>
            <a:off x="654050" y="943494"/>
            <a:ext cx="8023225" cy="1938992"/>
          </a:xfrm>
          <a:prstGeom prst="rect">
            <a:avLst/>
          </a:prstGeom>
          <a:noFill/>
        </p:spPr>
        <p:txBody>
          <a:bodyPr wrap="square" rtlCol="0">
            <a:spAutoFit/>
          </a:bodyPr>
          <a:lstStyle/>
          <a:p>
            <a:r>
              <a:rPr lang="en-US" sz="2400" dirty="0" smtClean="0"/>
              <a:t>(</a:t>
            </a:r>
            <a:r>
              <a:rPr lang="en-US" sz="2400" dirty="0"/>
              <a:t>2) DISCLOSURES APPEARING IN APPLICATIONS AND PATENTS.—A disclosure shall not be prior art to a </a:t>
            </a:r>
            <a:r>
              <a:rPr lang="en-US" sz="2400" dirty="0" smtClean="0"/>
              <a:t>claimed invention </a:t>
            </a:r>
            <a:r>
              <a:rPr lang="en-US" sz="2400" dirty="0"/>
              <a:t>under subsection (a)(2)  if—</a:t>
            </a:r>
          </a:p>
          <a:p>
            <a:pPr lvl="1"/>
            <a:r>
              <a:rPr lang="en-US" sz="2400" dirty="0" smtClean="0"/>
              <a:t>(</a:t>
            </a:r>
            <a:r>
              <a:rPr lang="en-US" sz="2400" dirty="0"/>
              <a:t>A) the subject matter disclosed was obtained directly or </a:t>
            </a:r>
            <a:r>
              <a:rPr lang="en-US" sz="2400" dirty="0" smtClean="0"/>
              <a:t>indirectly </a:t>
            </a:r>
            <a:r>
              <a:rPr lang="en-US" sz="2400" dirty="0"/>
              <a:t>from the inventor or a joint </a:t>
            </a:r>
            <a:r>
              <a:rPr lang="en-US" sz="2400" dirty="0" smtClean="0"/>
              <a:t>inventor;</a:t>
            </a:r>
            <a:endParaRPr lang="en-US" sz="2400" dirty="0"/>
          </a:p>
        </p:txBody>
      </p:sp>
    </p:spTree>
    <p:extLst>
      <p:ext uri="{BB962C8B-B14F-4D97-AF65-F5344CB8AC3E}">
        <p14:creationId xmlns:p14="http://schemas.microsoft.com/office/powerpoint/2010/main" val="1338422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6582" y="0"/>
            <a:ext cx="6293967" cy="769441"/>
          </a:xfrm>
          <a:prstGeom prst="rect">
            <a:avLst/>
          </a:prstGeom>
          <a:noFill/>
        </p:spPr>
        <p:txBody>
          <a:bodyPr wrap="none" rtlCol="0">
            <a:spAutoFit/>
          </a:bodyPr>
          <a:lstStyle/>
          <a:p>
            <a:r>
              <a:rPr lang="en-US" sz="4400" dirty="0" smtClean="0"/>
              <a:t>Exceptions – other patents</a:t>
            </a:r>
            <a:endParaRPr lang="en-US" sz="4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622287"/>
            <a:ext cx="2092959" cy="1235713"/>
          </a:xfrm>
          <a:prstGeom prst="rect">
            <a:avLst/>
          </a:prstGeom>
        </p:spPr>
      </p:pic>
      <p:sp>
        <p:nvSpPr>
          <p:cNvPr id="5" name="TextBox 4"/>
          <p:cNvSpPr txBox="1"/>
          <p:nvPr/>
        </p:nvSpPr>
        <p:spPr>
          <a:xfrm>
            <a:off x="654050" y="943494"/>
            <a:ext cx="8023225" cy="2677656"/>
          </a:xfrm>
          <a:prstGeom prst="rect">
            <a:avLst/>
          </a:prstGeom>
          <a:noFill/>
        </p:spPr>
        <p:txBody>
          <a:bodyPr wrap="square" rtlCol="0">
            <a:spAutoFit/>
          </a:bodyPr>
          <a:lstStyle/>
          <a:p>
            <a:pPr lvl="1"/>
            <a:r>
              <a:rPr lang="en-US" sz="2400" dirty="0" smtClean="0"/>
              <a:t>(</a:t>
            </a:r>
            <a:r>
              <a:rPr lang="en-US" sz="2400" dirty="0"/>
              <a:t>B) the subject matter disclosed had, before such subject matter was effectively filed under subsection (a)(2), been </a:t>
            </a:r>
            <a:r>
              <a:rPr lang="en-US" sz="2400" b="1" dirty="0"/>
              <a:t>publicly disclosed </a:t>
            </a:r>
            <a:r>
              <a:rPr lang="en-US" sz="2400" dirty="0"/>
              <a:t>by the inventor or a joint inventor or another who obtained the subject matter disclosed directly or indirectly from the inventor or a joint inventor; or</a:t>
            </a:r>
          </a:p>
          <a:p>
            <a:endParaRPr lang="en-US" sz="2400" dirty="0" smtClean="0"/>
          </a:p>
          <a:p>
            <a:pPr marL="285750" indent="-285750">
              <a:buFont typeface="Arial" pitchFamily="34" charset="0"/>
              <a:buChar char="•"/>
            </a:pPr>
            <a:endParaRPr lang="en-US" sz="2400" dirty="0"/>
          </a:p>
        </p:txBody>
      </p:sp>
    </p:spTree>
    <p:extLst>
      <p:ext uri="{BB962C8B-B14F-4D97-AF65-F5344CB8AC3E}">
        <p14:creationId xmlns:p14="http://schemas.microsoft.com/office/powerpoint/2010/main" val="13384228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557</TotalTime>
  <Words>669</Words>
  <Application>Microsoft Office PowerPoint</Application>
  <PresentationFormat>On-screen Show (4:3)</PresentationFormat>
  <Paragraphs>65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The Impact of Patent Reform on Independent Inventors and Start-up Companies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Crowdfunding Your Invention</dc:title>
  <dc:creator>Mark Nowotarski</dc:creator>
  <cp:lastModifiedBy>Mark Nowotarski</cp:lastModifiedBy>
  <cp:revision>48</cp:revision>
  <cp:lastPrinted>2011-09-29T19:21:10Z</cp:lastPrinted>
  <dcterms:created xsi:type="dcterms:W3CDTF">2011-07-26T18:38:21Z</dcterms:created>
  <dcterms:modified xsi:type="dcterms:W3CDTF">2011-09-29T20:06:36Z</dcterms:modified>
</cp:coreProperties>
</file>